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3" r:id="rId2"/>
    <p:sldId id="274" r:id="rId3"/>
    <p:sldId id="263" r:id="rId4"/>
    <p:sldId id="272" r:id="rId5"/>
    <p:sldId id="271" r:id="rId6"/>
    <p:sldId id="265" r:id="rId7"/>
    <p:sldId id="267" r:id="rId8"/>
    <p:sldId id="270" r:id="rId9"/>
  </p:sldIdLst>
  <p:sldSz cx="9144000" cy="5143500" type="screen16x9"/>
  <p:notesSz cx="6797675" cy="9926638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88"/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6" autoAdjust="0"/>
    <p:restoredTop sz="94724" autoAdjust="0"/>
  </p:normalViewPr>
  <p:slideViewPr>
    <p:cSldViewPr snapToGrid="0" snapToObjects="1">
      <p:cViewPr varScale="1">
        <p:scale>
          <a:sx n="114" d="100"/>
          <a:sy n="114" d="100"/>
        </p:scale>
        <p:origin x="504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1FB87-F21E-402A-9142-A44C29E5F9A3}" type="datetimeFigureOut">
              <a:rPr lang="nb-NO" smtClean="0"/>
              <a:t>28.01.2022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D531-325C-45A0-843B-149C4FC03C0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442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D531-325C-45A0-843B-149C4FC03C0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2016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Opplevelse av nytte- opplevelse av seg selv. Kona til  - Sønnen til. Sosial isolasjon- psykiske lidelser fysisk forfall</a:t>
            </a:r>
          </a:p>
          <a:p>
            <a:r>
              <a:rPr lang="nb-NO" dirty="0"/>
              <a:t>Mening- til meningsløs?</a:t>
            </a:r>
          </a:p>
          <a:p>
            <a:r>
              <a:rPr lang="nb-NO" dirty="0"/>
              <a:t>Ansvar over tid- kanskje utover egen kompetanse.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D531-325C-45A0-843B-149C4FC03C0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594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400" dirty="0"/>
              <a:t>Pårørende er en viktig ressurs   er ofte de som yter mest helsetjenester i hjemmet</a:t>
            </a:r>
          </a:p>
          <a:p>
            <a:endParaRPr lang="nb-NO" sz="1400" dirty="0"/>
          </a:p>
          <a:p>
            <a:r>
              <a:rPr lang="nb-NO" sz="1400" dirty="0"/>
              <a:t>GJØR AT</a:t>
            </a:r>
            <a:r>
              <a:rPr lang="nb-NO" sz="1400" baseline="0" dirty="0"/>
              <a:t> MANGE KAN BO HJEMME LENGER – HAR BEHOV FOR ANEKJENNELSE FOR SIN INNSATS</a:t>
            </a:r>
          </a:p>
          <a:p>
            <a:r>
              <a:rPr lang="nb-NO" sz="1400" dirty="0"/>
              <a:t>hvordan ta de med - mister mye informasjon – mange yter god omsorg i praksis – mange er glad for å gjøre –</a:t>
            </a:r>
          </a:p>
          <a:p>
            <a:r>
              <a:rPr lang="nb-NO" sz="1400" dirty="0"/>
              <a:t>VANSKELIG MANGE GANGER – TUNGT – HOLDE SAMTALER I GANG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400" dirty="0"/>
              <a:t>glad for å gjøre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400" dirty="0"/>
              <a:t>Finnes også dårlige relasjon- forgår også vold i nære relasjoner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40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B939-8749-4CD6-B674-4DC6AD9ED334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7984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Mange pasienter kan ikke formidle egne ønsker og behov – pårørende skal da ivareta brukers ønsker</a:t>
            </a:r>
          </a:p>
          <a:p>
            <a:r>
              <a:rPr lang="nb-NO" dirty="0"/>
              <a:t>Rolle – plass i sykehjemmet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D531-325C-45A0-843B-149C4FC03C0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612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Konklusjon Studien viser at </a:t>
            </a:r>
            <a:r>
              <a:rPr lang="nb-NO" dirty="0" err="1"/>
              <a:t>pa˚rørende</a:t>
            </a:r>
            <a:r>
              <a:rPr lang="nb-NO" dirty="0"/>
              <a:t> i liten grad inkluderes som ressurs for personalet etter at deres familiemedlemmer blir innlagt i institusjon. De savner jevnlig dialog med personalet og har vansker med a˚ endre sin rolle fra a˚ inneha hele ansvaret til fortsatt a˚ ha en naturlig rolle i pasientens liv.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D531-325C-45A0-843B-149C4FC03C0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745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/>
              <a:t>FINNES DET VANSKELIGE PÅRØRENDE?  Eller er det pårørende som har det vanskelig og hvordan skal vi hjelpe, støtte og anerkjenne pårørendes</a:t>
            </a:r>
            <a:r>
              <a:rPr lang="nb-NO" sz="1200" baseline="0" dirty="0"/>
              <a:t> innsats?</a:t>
            </a:r>
          </a:p>
          <a:p>
            <a:r>
              <a:rPr lang="nb-NO" dirty="0"/>
              <a:t>Forpliktelse</a:t>
            </a:r>
            <a:r>
              <a:rPr lang="nb-NO" baseline="0" dirty="0"/>
              <a:t> – innfri forventninger</a:t>
            </a:r>
          </a:p>
          <a:p>
            <a:r>
              <a:rPr lang="nb-NO" baseline="0" dirty="0"/>
              <a:t>Godt forhold  - naturlig</a:t>
            </a:r>
          </a:p>
          <a:p>
            <a:r>
              <a:rPr lang="nb-NO" baseline="0" dirty="0"/>
              <a:t>Grenseløse</a:t>
            </a:r>
          </a:p>
          <a:p>
            <a:r>
              <a:rPr lang="nb-NO" baseline="0" dirty="0"/>
              <a:t>Egne behov – føle seg nyttig</a:t>
            </a:r>
          </a:p>
          <a:p>
            <a:endParaRPr lang="nb-NO" baseline="0" dirty="0"/>
          </a:p>
          <a:p>
            <a:r>
              <a:rPr lang="nb-NO" baseline="0" dirty="0"/>
              <a:t>Usikre</a:t>
            </a:r>
          </a:p>
          <a:p>
            <a:r>
              <a:rPr lang="nb-NO" baseline="0" dirty="0"/>
              <a:t>Redde</a:t>
            </a:r>
          </a:p>
          <a:p>
            <a:r>
              <a:rPr lang="nb-NO" baseline="0" dirty="0"/>
              <a:t>Dårlige erfaringer</a:t>
            </a:r>
          </a:p>
          <a:p>
            <a:r>
              <a:rPr lang="nb-NO" baseline="0" dirty="0"/>
              <a:t>Har ikke kontroll – ikke ivaretatt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B939-8749-4CD6-B674-4DC6AD9ED334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8890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Pårørende</a:t>
            </a:r>
            <a:r>
              <a:rPr lang="nb-NO" baseline="0" dirty="0"/>
              <a:t> med større omsorgsoppgaver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E3F48-575A-4966-B681-E8C99A71058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816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FD531-325C-45A0-843B-149C4FC03C0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410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68315" y="2008061"/>
            <a:ext cx="7772400" cy="675821"/>
          </a:xfrm>
        </p:spPr>
        <p:txBody>
          <a:bodyPr anchor="t" anchorCtr="0"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68315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Else Berit Steinseth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35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646331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Else Berit Steinseth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00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Else Berit Steinseth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4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115120" y="4838278"/>
            <a:ext cx="342081" cy="189077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nb-NO" b="1" i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EDDF0375-0873-B843-9EC0-A06479A8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85" y="298339"/>
            <a:ext cx="8418747" cy="648512"/>
          </a:xfrm>
          <a:prstGeom prst="rect">
            <a:avLst/>
          </a:prstGeom>
        </p:spPr>
        <p:txBody>
          <a:bodyPr wrap="square" lIns="90000" tIns="46800" rIns="90000" bIns="46800" anchor="t" anchorCtr="0">
            <a:spAutoFit/>
          </a:bodyPr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DE8648CE-2671-CD47-B4B1-0ED8BB680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5" y="1010266"/>
            <a:ext cx="8418747" cy="3613774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241294" y="4815936"/>
            <a:ext cx="426966" cy="27384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49043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440043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>
            <a:extLst>
              <a:ext uri="{FF2B5EF4-FFF2-40B4-BE49-F238E27FC236}">
                <a16:creationId xmlns:a16="http://schemas.microsoft.com/office/drawing/2014/main" id="{15AB0DDD-5101-CF40-8356-9C539FE9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9" y="205979"/>
            <a:ext cx="82296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234AFF7B-7C34-7B47-812A-63DDBA93A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219" y="1444342"/>
            <a:ext cx="4040188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Plassholder for tekst 4">
            <a:extLst>
              <a:ext uri="{FF2B5EF4-FFF2-40B4-BE49-F238E27FC236}">
                <a16:creationId xmlns:a16="http://schemas.microsoft.com/office/drawing/2014/main" id="{47B44B46-B0BE-A64D-8CD4-1109D4692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8045" y="964522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innhold 5">
            <a:extLst>
              <a:ext uri="{FF2B5EF4-FFF2-40B4-BE49-F238E27FC236}">
                <a16:creationId xmlns:a16="http://schemas.microsoft.com/office/drawing/2014/main" id="{1C4D38D1-6ECD-794C-8B46-83AEE2679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68045" y="1444342"/>
            <a:ext cx="4041775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1" name="Plassholder for tekst 4">
            <a:extLst>
              <a:ext uri="{FF2B5EF4-FFF2-40B4-BE49-F238E27FC236}">
                <a16:creationId xmlns:a16="http://schemas.microsoft.com/office/drawing/2014/main" id="{BD8E673F-9EC8-124B-9ACB-8BF4AAF39D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8" y="964521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49043" y="205979"/>
            <a:ext cx="8552985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49043" y="952901"/>
            <a:ext cx="8552985" cy="3641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5" name="Bilde 4" descr="hor_blaa_stripe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3836"/>
            <a:ext cx="9144000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3884C187-CA14-4B31-8603-4CA9C804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/>
          <a:p>
            <a:r>
              <a:rPr lang="nb-NO" dirty="0"/>
              <a:t>Pårørende på sykehjem</a:t>
            </a:r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A3418EC4-C25A-40C3-94B6-716211409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Else Berit Steinseth</a:t>
            </a:r>
          </a:p>
        </p:txBody>
      </p:sp>
      <p:pic>
        <p:nvPicPr>
          <p:cNvPr id="1028" name="Picture 4" descr="Oppfølging av pårørende - Veiviser demens">
            <a:extLst>
              <a:ext uri="{FF2B5EF4-FFF2-40B4-BE49-F238E27FC236}">
                <a16:creationId xmlns:a16="http://schemas.microsoft.com/office/drawing/2014/main" id="{FF216F55-0094-42E7-9057-AF2B01C2A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170021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nnspilt lyd">
            <a:hlinkClick r:id="" action="ppaction://media"/>
            <a:extLst>
              <a:ext uri="{FF2B5EF4-FFF2-40B4-BE49-F238E27FC236}">
                <a16:creationId xmlns:a16="http://schemas.microsoft.com/office/drawing/2014/main" id="{8898E7FD-744F-469A-9C1E-DCA846DD4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5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13CF53-E9D4-43AD-9D1A-9F57A630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Pårørendes historie?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FCD0286-E85B-44A7-836F-A4F038E3C7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Rolle</a:t>
            </a:r>
          </a:p>
          <a:p>
            <a:r>
              <a:rPr lang="nb-NO" dirty="0"/>
              <a:t>Mening</a:t>
            </a:r>
          </a:p>
          <a:p>
            <a:r>
              <a:rPr lang="nb-NO" dirty="0"/>
              <a:t>Ansvar </a:t>
            </a:r>
          </a:p>
          <a:p>
            <a:r>
              <a:rPr lang="nb-NO" dirty="0"/>
              <a:t>Relasjon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7B72720-B169-484F-854E-FC957B3D8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V="1">
            <a:off x="4468045" y="918803"/>
            <a:ext cx="4041775" cy="45719"/>
          </a:xfrm>
        </p:spPr>
        <p:txBody>
          <a:bodyPr>
            <a:normAutofit fontScale="25000" lnSpcReduction="20000"/>
          </a:bodyPr>
          <a:lstStyle/>
          <a:p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AEF94FE4-ADB3-4C59-902E-C0BA4D6B97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 sz="3600" dirty="0"/>
              <a:t>Pårørende viktige og nødvendige </a:t>
            </a:r>
          </a:p>
          <a:p>
            <a:r>
              <a:rPr lang="nb-NO" sz="3600" dirty="0"/>
              <a:t>Pleierne må involvere pårørende for å øke kvaliteten på omsorgen som ytes</a:t>
            </a:r>
          </a:p>
          <a:p>
            <a:pPr marL="0" indent="0">
              <a:buNone/>
            </a:pPr>
            <a:endParaRPr lang="nb-NO" sz="3600" dirty="0"/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1900" dirty="0"/>
              <a:t>Nordhagen, V. K. L. &amp; Sørlie, V. (2016). Pårørendes erfaringer med kommunal hjemmetjeneste til personer med demens. Geriatrisk sykepleie, 8(2), 8-14. </a:t>
            </a:r>
            <a:endParaRPr lang="nb-NO" sz="1900" b="1" dirty="0"/>
          </a:p>
          <a:p>
            <a:endParaRPr lang="nb-NO" dirty="0"/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9D12772C-CF4E-42E0-9C0B-DD0AFD03D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nb-NO" dirty="0"/>
              <a:t>Før sykehjems innleggelsen</a:t>
            </a:r>
          </a:p>
        </p:txBody>
      </p:sp>
      <p:pic>
        <p:nvPicPr>
          <p:cNvPr id="7" name="Innspilt lyd">
            <a:hlinkClick r:id="" action="ppaction://media"/>
            <a:extLst>
              <a:ext uri="{FF2B5EF4-FFF2-40B4-BE49-F238E27FC236}">
                <a16:creationId xmlns:a16="http://schemas.microsoft.com/office/drawing/2014/main" id="{D3EE7860-34AA-4722-99DE-4BB037BF8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4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PÅRØRENDE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Ressurs i behandlingen</a:t>
            </a:r>
          </a:p>
          <a:p>
            <a:r>
              <a:rPr lang="nb-NO" dirty="0"/>
              <a:t>Kunnskapskilde</a:t>
            </a:r>
          </a:p>
          <a:p>
            <a:r>
              <a:rPr lang="nb-NO" dirty="0"/>
              <a:t>Yter god omsorg i praksis</a:t>
            </a:r>
          </a:p>
          <a:p>
            <a:r>
              <a:rPr lang="nb-NO" dirty="0"/>
              <a:t>En del av den sykes sosiale miljø</a:t>
            </a:r>
          </a:p>
          <a:p>
            <a:r>
              <a:rPr lang="nb-NO" dirty="0"/>
              <a:t>Har også egne behov </a:t>
            </a:r>
          </a:p>
          <a:p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98" y="1288365"/>
            <a:ext cx="3500438" cy="2778919"/>
          </a:xfrm>
          <a:prstGeom prst="rect">
            <a:avLst/>
          </a:prstGeom>
        </p:spPr>
      </p:pic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3BBA2926-94B4-4F45-8AE9-9A6372E2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Else Berit Steinseth</a:t>
            </a:r>
            <a:endParaRPr lang="en-US" dirty="0"/>
          </a:p>
        </p:txBody>
      </p:sp>
      <p:pic>
        <p:nvPicPr>
          <p:cNvPr id="3" name="Innspilt lyd">
            <a:hlinkClick r:id="" action="ppaction://media"/>
            <a:extLst>
              <a:ext uri="{FF2B5EF4-FFF2-40B4-BE49-F238E27FC236}">
                <a16:creationId xmlns:a16="http://schemas.microsoft.com/office/drawing/2014/main" id="{7560FD88-5AB9-4218-B635-3A071104A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0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775F09-76BE-4FE0-97A4-FE3752DD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Brukermedvirkning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4FBF208-0CB6-41F2-A592-E8C11281D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Sykehjemmet som pasientens hjem</a:t>
            </a:r>
          </a:p>
          <a:p>
            <a:r>
              <a:rPr lang="nb-NO" dirty="0"/>
              <a:t>Pårørendes deltakelse i dagliglivet</a:t>
            </a:r>
          </a:p>
          <a:p>
            <a:r>
              <a:rPr lang="nb-NO" dirty="0"/>
              <a:t>Pårørende som en del av omsorgen</a:t>
            </a:r>
          </a:p>
        </p:txBody>
      </p:sp>
      <p:pic>
        <p:nvPicPr>
          <p:cNvPr id="6" name="Plassholder for innhold 5" descr="Et bilde som inneholder person, innendørs&#10;&#10;Automatisk generert beskrivelse">
            <a:extLst>
              <a:ext uri="{FF2B5EF4-FFF2-40B4-BE49-F238E27FC236}">
                <a16:creationId xmlns:a16="http://schemas.microsoft.com/office/drawing/2014/main" id="{541E820C-BED6-4E13-BE61-46EEEEFDE3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5223256" y="965627"/>
            <a:ext cx="2265176" cy="3394075"/>
          </a:xfr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2E71D702-B345-4A90-830D-F110F6C06822}"/>
              </a:ext>
            </a:extLst>
          </p:cNvPr>
          <p:cNvSpPr txBox="1"/>
          <p:nvPr/>
        </p:nvSpPr>
        <p:spPr>
          <a:xfrm>
            <a:off x="5755064" y="4473019"/>
            <a:ext cx="1409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/>
              <a:t>Colourbox</a:t>
            </a:r>
            <a:endParaRPr lang="nb-NO" sz="1200" dirty="0"/>
          </a:p>
        </p:txBody>
      </p:sp>
      <p:pic>
        <p:nvPicPr>
          <p:cNvPr id="4" name="Innspilt lyd">
            <a:hlinkClick r:id="" action="ppaction://media"/>
            <a:extLst>
              <a:ext uri="{FF2B5EF4-FFF2-40B4-BE49-F238E27FC236}">
                <a16:creationId xmlns:a16="http://schemas.microsoft.com/office/drawing/2014/main" id="{F4487B86-9CDF-4C03-920F-B185DB5E9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7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FDEE8B7-DA68-4737-AD16-9F8B58BC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PÅRØRENDES OPPLEVELSE AV MEDVIRKNING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4A0C3CF-FC65-4438-ADDE-612B484D3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b-NO" sz="2000" dirty="0"/>
          </a:p>
          <a:p>
            <a:r>
              <a:rPr lang="nb-NO" sz="2000" dirty="0"/>
              <a:t>Pårørende inkluderes i liten grad som ressurs.</a:t>
            </a:r>
          </a:p>
          <a:p>
            <a:r>
              <a:rPr lang="nb-NO" sz="2000" dirty="0"/>
              <a:t>De savner jevnlig dialog med personalet.</a:t>
            </a:r>
          </a:p>
          <a:p>
            <a:r>
              <a:rPr lang="nb-NO" sz="2000" dirty="0"/>
              <a:t>Det er vanskelig å endre rollen- fra å ha ansvar til å få en naturlig rolle i pasientens liv</a:t>
            </a:r>
            <a:r>
              <a:rPr lang="nb-NO" dirty="0"/>
              <a:t>.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sz="1700" dirty="0"/>
              <a:t>Rognstad, M.K., Sagbakken, M. &amp; Nåden, D. ( 2015) Pårørendes rolle som ressurs og samarbeidspartner: En studie med fokus på pårørende til pasienter med demenssykdom i sykehjem. </a:t>
            </a:r>
            <a:r>
              <a:rPr lang="en-US" sz="1600" i="1" dirty="0"/>
              <a:t>Nordic Journal of Nursing Research</a:t>
            </a:r>
            <a:r>
              <a:rPr lang="en-US" sz="1600" dirty="0"/>
              <a:t>, Vol. 35(1) 57–64 </a:t>
            </a:r>
            <a:r>
              <a:rPr lang="nb-NO" sz="1600" dirty="0"/>
              <a:t>https://</a:t>
            </a:r>
            <a:r>
              <a:rPr lang="nb-NO" sz="1600" b="1" dirty="0"/>
              <a:t>doi</a:t>
            </a:r>
            <a:r>
              <a:rPr lang="nb-NO" sz="1600" dirty="0"/>
              <a:t>.org/ </a:t>
            </a:r>
            <a:r>
              <a:rPr lang="en-US" sz="1600" dirty="0"/>
              <a:t>10.1177/0107408314560478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nb-NO" sz="1600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4DC6B566-8B2C-43DF-831B-D5C4F0BF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Else Berit Steinseth</a:t>
            </a:r>
            <a:endParaRPr lang="en-US" dirty="0"/>
          </a:p>
        </p:txBody>
      </p:sp>
      <p:pic>
        <p:nvPicPr>
          <p:cNvPr id="5" name="Innspilt lyd">
            <a:hlinkClick r:id="" action="ppaction://media"/>
            <a:extLst>
              <a:ext uri="{FF2B5EF4-FFF2-40B4-BE49-F238E27FC236}">
                <a16:creationId xmlns:a16="http://schemas.microsoft.com/office/drawing/2014/main" id="{DDAB6F68-E1A4-4AE8-B945-3AEC15CC66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1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Pårørende kan oppleves som: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68680" y="1303078"/>
            <a:ext cx="3703320" cy="1695206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Hjelpsomme</a:t>
            </a:r>
          </a:p>
          <a:p>
            <a:r>
              <a:rPr lang="nb-NO" dirty="0"/>
              <a:t>Omsorgsfulle</a:t>
            </a:r>
          </a:p>
          <a:p>
            <a:r>
              <a:rPr lang="nb-NO" dirty="0"/>
              <a:t>Lærevillige</a:t>
            </a:r>
          </a:p>
          <a:p>
            <a:r>
              <a:rPr lang="nb-NO" dirty="0"/>
              <a:t>Medvirkende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63440" y="1384302"/>
            <a:ext cx="3703320" cy="1695205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Tilbakeholdene</a:t>
            </a:r>
          </a:p>
          <a:p>
            <a:r>
              <a:rPr lang="nb-NO" dirty="0"/>
              <a:t>Masete</a:t>
            </a:r>
          </a:p>
          <a:p>
            <a:r>
              <a:rPr lang="nb-NO" dirty="0"/>
              <a:t>Misfornøyde</a:t>
            </a:r>
          </a:p>
          <a:p>
            <a:r>
              <a:rPr lang="nb-NO" dirty="0"/>
              <a:t>Sinte</a:t>
            </a:r>
          </a:p>
          <a:p>
            <a:pPr>
              <a:buFont typeface="Wingdings" panose="05000000000000000000" pitchFamily="2" charset="2"/>
              <a:buChar char="Ø"/>
            </a:pPr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endParaRPr lang="nb-NO" dirty="0"/>
          </a:p>
        </p:txBody>
      </p:sp>
      <p:pic>
        <p:nvPicPr>
          <p:cNvPr id="1030" name="Picture 6" descr="Bilderesultat for s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82" y="2301387"/>
            <a:ext cx="3794755" cy="284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gl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60" y="2992819"/>
            <a:ext cx="1338686" cy="209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nspilt lyd">
            <a:hlinkClick r:id="" action="ppaction://media"/>
            <a:extLst>
              <a:ext uri="{FF2B5EF4-FFF2-40B4-BE49-F238E27FC236}">
                <a16:creationId xmlns:a16="http://schemas.microsoft.com/office/drawing/2014/main" id="{EB00B600-7A99-4E50-B717-8856D7D531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2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ivareta pårørende?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45719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quarter" idx="13"/>
          </p:nvPr>
        </p:nvSpPr>
        <p:spPr>
          <a:xfrm>
            <a:off x="685331" y="1778263"/>
            <a:ext cx="3829520" cy="2565137"/>
          </a:xfrm>
        </p:spPr>
        <p:txBody>
          <a:bodyPr/>
          <a:lstStyle/>
          <a:p>
            <a:r>
              <a:rPr lang="nb-NO" dirty="0"/>
              <a:t>Rolle</a:t>
            </a:r>
          </a:p>
          <a:p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797317" y="1595331"/>
            <a:ext cx="3661353" cy="393489"/>
          </a:xfrm>
        </p:spPr>
        <p:txBody>
          <a:bodyPr/>
          <a:lstStyle/>
          <a:p>
            <a:r>
              <a:rPr lang="nb-NO" sz="2000" b="1" dirty="0"/>
              <a:t>Samtaler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b-NO" dirty="0"/>
              <a:t>	</a:t>
            </a:r>
          </a:p>
          <a:p>
            <a:pPr lvl="1"/>
            <a:r>
              <a:rPr lang="nb-NO" dirty="0"/>
              <a:t>Tilfeldige?</a:t>
            </a:r>
          </a:p>
          <a:p>
            <a:pPr lvl="1"/>
            <a:r>
              <a:rPr lang="nb-NO" dirty="0"/>
              <a:t>Systematiske?</a:t>
            </a:r>
          </a:p>
        </p:txBody>
      </p:sp>
      <p:pic>
        <p:nvPicPr>
          <p:cNvPr id="4098" name="Picture 2" descr="Stock vector of 'Elderly couple'">
            <a:extLst>
              <a:ext uri="{FF2B5EF4-FFF2-40B4-BE49-F238E27FC236}">
                <a16:creationId xmlns:a16="http://schemas.microsoft.com/office/drawing/2014/main" id="{A6654A4A-134A-4CB8-9790-163A5952B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91" y="2439695"/>
            <a:ext cx="2414587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assholder for bunntekst 6">
            <a:extLst>
              <a:ext uri="{FF2B5EF4-FFF2-40B4-BE49-F238E27FC236}">
                <a16:creationId xmlns:a16="http://schemas.microsoft.com/office/drawing/2014/main" id="{4AAA2CEE-D1CB-4DC5-8BB1-8A965863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Else Berit Steinseth</a:t>
            </a:r>
            <a:endParaRPr lang="en-US" dirty="0"/>
          </a:p>
        </p:txBody>
      </p:sp>
      <p:pic>
        <p:nvPicPr>
          <p:cNvPr id="8" name="Innspilt lyd">
            <a:hlinkClick r:id="" action="ppaction://media"/>
            <a:extLst>
              <a:ext uri="{FF2B5EF4-FFF2-40B4-BE49-F238E27FC236}">
                <a16:creationId xmlns:a16="http://schemas.microsoft.com/office/drawing/2014/main" id="{AABBF5D8-D9B7-4D5F-AF6F-F79414401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6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19379F3-1AA5-42E1-9550-4EB4F5DB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43" y="205979"/>
            <a:ext cx="8552985" cy="646331"/>
          </a:xfrm>
        </p:spPr>
        <p:txBody>
          <a:bodyPr anchor="t">
            <a:normAutofit/>
          </a:bodyPr>
          <a:lstStyle/>
          <a:p>
            <a:r>
              <a:rPr lang="nb-NO" dirty="0"/>
              <a:t>Ressurser</a:t>
            </a:r>
          </a:p>
        </p:txBody>
      </p:sp>
      <p:pic>
        <p:nvPicPr>
          <p:cNvPr id="3074" name="Picture 2" descr="Pårørendesenteret i Stavanger - Psykiske problemer - - Psykiske problemer">
            <a:extLst>
              <a:ext uri="{FF2B5EF4-FFF2-40B4-BE49-F238E27FC236}">
                <a16:creationId xmlns:a16="http://schemas.microsoft.com/office/drawing/2014/main" id="{024E4925-EF06-44D0-AEDD-2A5D06A7F76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" y="1200150"/>
            <a:ext cx="3394075" cy="339407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76" name="Picture 4" descr="Pårørendealliansen - Pårørende programmet">
            <a:extLst>
              <a:ext uri="{FF2B5EF4-FFF2-40B4-BE49-F238E27FC236}">
                <a16:creationId xmlns:a16="http://schemas.microsoft.com/office/drawing/2014/main" id="{6C506FD2-29ED-4FED-B4B3-3EA9ABAF6B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0043" y="1887737"/>
            <a:ext cx="4038600" cy="20193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Innspilt lyd">
            <a:hlinkClick r:id="" action="ppaction://media"/>
            <a:extLst>
              <a:ext uri="{FF2B5EF4-FFF2-40B4-BE49-F238E27FC236}">
                <a16:creationId xmlns:a16="http://schemas.microsoft.com/office/drawing/2014/main" id="{0D8E616E-A8A4-4C98-A81D-21A85FBFA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3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NTNU FARGER UU">
      <a:dk1>
        <a:srgbClr val="000000"/>
      </a:dk1>
      <a:lt1>
        <a:srgbClr val="FFFFFF"/>
      </a:lt1>
      <a:dk2>
        <a:srgbClr val="014693"/>
      </a:dk2>
      <a:lt2>
        <a:srgbClr val="D6D7D6"/>
      </a:lt2>
      <a:accent1>
        <a:srgbClr val="B6C8E9"/>
      </a:accent1>
      <a:accent2>
        <a:srgbClr val="014693"/>
      </a:accent2>
      <a:accent3>
        <a:srgbClr val="BCD024"/>
      </a:accent3>
      <a:accent4>
        <a:srgbClr val="B01B81"/>
      </a:accent4>
      <a:accent5>
        <a:srgbClr val="F7D019"/>
      </a:accent5>
      <a:accent6>
        <a:srgbClr val="ED8013"/>
      </a:accent6>
      <a:hlink>
        <a:srgbClr val="3D2A68"/>
      </a:hlink>
      <a:folHlink>
        <a:srgbClr val="338C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B7B0"/>
        </a:solidFill>
        <a:ln>
          <a:noFill/>
        </a:ln>
        <a:effectLst>
          <a:outerShdw blurRad="114300" dist="12700" dir="5400000" rotWithShape="0">
            <a:srgbClr val="000000">
              <a:alpha val="35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nu_blaa_stripe_bunn_16_9" id="{06CDA077-D319-284F-8119-D9CA2608E69B}" vid="{5E773DD7-F7CF-F243-90E7-78EC275BD66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Skjermfremvisning (16:9)</PresentationFormat>
  <Paragraphs>84</Paragraphs>
  <Slides>8</Slides>
  <Notes>8</Notes>
  <HiddenSlides>0</HiddenSlides>
  <MMClips>8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Office-tema</vt:lpstr>
      <vt:lpstr>Pårørende på sykehjem</vt:lpstr>
      <vt:lpstr>Pårørendes historie?</vt:lpstr>
      <vt:lpstr>PÅRØRENDE</vt:lpstr>
      <vt:lpstr>Brukermedvirkning</vt:lpstr>
      <vt:lpstr>PÅRØRENDES OPPLEVELSE AV MEDVIRKNING</vt:lpstr>
      <vt:lpstr>Pårørende kan oppleves som:</vt:lpstr>
      <vt:lpstr>Hvordan ivareta pårørende?</vt:lpstr>
      <vt:lpstr>Ressurser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Pårørende</dc:title>
  <dc:creator>Else Berit Steinseth</dc:creator>
  <cp:lastModifiedBy>Carita Stenberg</cp:lastModifiedBy>
  <cp:revision>11</cp:revision>
  <cp:lastPrinted>2021-01-26T11:47:28Z</cp:lastPrinted>
  <dcterms:created xsi:type="dcterms:W3CDTF">2021-01-25T09:28:40Z</dcterms:created>
  <dcterms:modified xsi:type="dcterms:W3CDTF">2022-01-28T12:44:17Z</dcterms:modified>
</cp:coreProperties>
</file>